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58" r:id="rId5"/>
    <p:sldId id="259" r:id="rId6"/>
    <p:sldId id="261" r:id="rId7"/>
    <p:sldId id="264" r:id="rId8"/>
    <p:sldId id="262" r:id="rId9"/>
    <p:sldId id="263" r:id="rId10"/>
    <p:sldId id="265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iJgKInmJbz2obD8Ip449uoxvqvug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95BF11A-AB32-D94C-92AC-6EA7377CBF7C}" name="annie sicard" initials="as" userId="6a4a633d8bd2414f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92"/>
    <a:srgbClr val="FF8AD8"/>
    <a:srgbClr val="00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249"/>
    <p:restoredTop sz="93267"/>
  </p:normalViewPr>
  <p:slideViewPr>
    <p:cSldViewPr snapToGrid="0">
      <p:cViewPr varScale="1">
        <p:scale>
          <a:sx n="61" d="100"/>
          <a:sy n="61" d="100"/>
        </p:scale>
        <p:origin x="39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5854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6"/>
          <p:cNvSpPr txBox="1">
            <a:spLocks noGrp="1"/>
          </p:cNvSpPr>
          <p:nvPr>
            <p:ph type="ctrTitle"/>
          </p:nvPr>
        </p:nvSpPr>
        <p:spPr>
          <a:xfrm>
            <a:off x="1524000" y="2500256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ubTitle" idx="1"/>
          </p:nvPr>
        </p:nvSpPr>
        <p:spPr>
          <a:xfrm>
            <a:off x="1524000" y="4428303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6" name="Google Shape;16;p6" descr="Une image contenant Graphique, Police, graphisme, logo&#10;&#10;Description générée automatiquement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91398" y="357503"/>
            <a:ext cx="3209203" cy="1796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0" name="Google Shape;20;p7" descr="Une image contenant Graphique, Police, graphisme, logo&#10;&#10;Description générée automatiquement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4647" y="5805360"/>
            <a:ext cx="1809385" cy="10130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5" name="Google Shape;25;p8" descr="Une image contenant Graphique, Police, graphisme, logo&#10;&#10;Description générée automatiquement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4647" y="5805360"/>
            <a:ext cx="1809385" cy="10130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2" name="Google Shape;32;p9" descr="Une image contenant Graphique, Police, graphisme, logo&#10;&#10;Description générée automatiquement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4647" y="5805360"/>
            <a:ext cx="1809385" cy="10130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sp>
        <p:nvSpPr>
          <p:cNvPr id="11" name="Google Shape;11;p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ADDC4"/>
          </a:solidFill>
          <a:ln w="1270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niversitedespatients-sorbonne.f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"/>
          <p:cNvSpPr txBox="1">
            <a:spLocks noGrp="1"/>
          </p:cNvSpPr>
          <p:nvPr>
            <p:ph type="ctrTitle"/>
          </p:nvPr>
        </p:nvSpPr>
        <p:spPr>
          <a:xfrm>
            <a:off x="1524000" y="2396396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r-FR" sz="4400" dirty="0"/>
              <a:t>Cancer du sein hormonodépendant</a:t>
            </a:r>
            <a:br>
              <a:rPr lang="fr-FR" sz="4400" dirty="0"/>
            </a:br>
            <a:r>
              <a:rPr lang="fr-FR" sz="4400" dirty="0"/>
              <a:t>Mieux les comprendre pour mieux les vivre</a:t>
            </a:r>
            <a:br>
              <a:rPr lang="fr-FR" sz="4400" dirty="0"/>
            </a:br>
            <a:r>
              <a:rPr lang="fr-FR" sz="4400" dirty="0"/>
              <a:t>Pr. Mahasti </a:t>
            </a:r>
            <a:r>
              <a:rPr lang="fr-FR" sz="4400" dirty="0" err="1"/>
              <a:t>Saghatchian</a:t>
            </a:r>
            <a:endParaRPr sz="4400" dirty="0"/>
          </a:p>
        </p:txBody>
      </p:sp>
      <p:sp>
        <p:nvSpPr>
          <p:cNvPr id="38" name="Google Shape;38;p1"/>
          <p:cNvSpPr txBox="1">
            <a:spLocks noGrp="1"/>
          </p:cNvSpPr>
          <p:nvPr>
            <p:ph type="subTitle" idx="1"/>
          </p:nvPr>
        </p:nvSpPr>
        <p:spPr>
          <a:xfrm>
            <a:off x="1524000" y="4086450"/>
            <a:ext cx="9144000" cy="2135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br>
              <a:rPr lang="fr-FR" sz="4400" b="1" dirty="0">
                <a:solidFill>
                  <a:schemeClr val="bg1"/>
                </a:solidFill>
                <a:latin typeface="Helvetica" pitchFamily="2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1200" b="1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  <a:ea typeface="Verdana" panose="020B0604030504040204" pitchFamily="34" charset="0"/>
                <a:cs typeface="Verdana" panose="020B0604030504040204" pitchFamily="34" charset="0"/>
              </a:rPr>
              <a:t>Annie Sicard</a:t>
            </a:r>
            <a:br>
              <a:rPr lang="fr-FR" sz="11200" b="1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1200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  <a:ea typeface="Verdana" panose="020B0604030504040204" pitchFamily="34" charset="0"/>
                <a:cs typeface="Verdana" panose="020B0604030504040204" pitchFamily="34" charset="0"/>
              </a:rPr>
              <a:t>Patiente partenaire et pair aidante en cancérologie 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fr-FR" sz="3500" dirty="0">
              <a:solidFill>
                <a:schemeClr val="accent1">
                  <a:lumMod val="75000"/>
                </a:schemeClr>
              </a:solidFill>
              <a:latin typeface="Helvetica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fr-FR" sz="7400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  <a:ea typeface="Verdana" panose="020B0604030504040204" pitchFamily="34" charset="0"/>
                <a:cs typeface="Verdana" panose="020B0604030504040204" pitchFamily="34" charset="0"/>
              </a:rPr>
              <a:t>Hôpital Américain - Neuilly sur Seine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fr-FR" sz="7400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  <a:ea typeface="Verdana" panose="020B0604030504040204" pitchFamily="34" charset="0"/>
                <a:cs typeface="Verdana" panose="020B0604030504040204" pitchFamily="34" charset="0"/>
              </a:rPr>
              <a:t>Centre de Cancérologie de la Porte de Saint Cloud - Boulogne Billancourt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fr-FR" sz="7400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  <a:ea typeface="Verdana" panose="020B0604030504040204" pitchFamily="34" charset="0"/>
                <a:cs typeface="Verdana" panose="020B0604030504040204" pitchFamily="34" charset="0"/>
              </a:rPr>
              <a:t>27 avril 2024</a:t>
            </a:r>
            <a:br>
              <a:rPr lang="fr-FR" sz="7400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sz="7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FB077B07-6FE3-B367-9875-920989BEC214}"/>
              </a:ext>
            </a:extLst>
          </p:cNvPr>
          <p:cNvSpPr txBox="1"/>
          <p:nvPr/>
        </p:nvSpPr>
        <p:spPr>
          <a:xfrm>
            <a:off x="2817628" y="1859340"/>
            <a:ext cx="610308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4400" kern="1200" dirty="0">
                <a:solidFill>
                  <a:schemeClr val="accent1">
                    <a:lumMod val="75000"/>
                  </a:schemeClr>
                </a:solidFill>
                <a:latin typeface="Dreaming Outloud Script Pro" panose="03050502040304050704" pitchFamily="66" charset="77"/>
                <a:cs typeface="Dreaming Outloud Script Pro" panose="03050502040304050704" pitchFamily="66" charset="77"/>
              </a:rPr>
              <a:t>Je </a:t>
            </a:r>
            <a:r>
              <a:rPr lang="en-US" sz="4400" kern="1200" dirty="0" err="1">
                <a:solidFill>
                  <a:schemeClr val="accent1">
                    <a:lumMod val="75000"/>
                  </a:schemeClr>
                </a:solidFill>
                <a:latin typeface="Dreaming Outloud Script Pro" panose="03050502040304050704" pitchFamily="66" charset="77"/>
                <a:cs typeface="Dreaming Outloud Script Pro" panose="03050502040304050704" pitchFamily="66" charset="77"/>
              </a:rPr>
              <a:t>vous</a:t>
            </a:r>
            <a:r>
              <a:rPr lang="en-US" sz="4400" kern="1200" dirty="0">
                <a:solidFill>
                  <a:schemeClr val="accent1">
                    <a:lumMod val="75000"/>
                  </a:schemeClr>
                </a:solidFill>
                <a:latin typeface="Dreaming Outloud Script Pro" panose="03050502040304050704" pitchFamily="66" charset="77"/>
                <a:cs typeface="Dreaming Outloud Script Pro" panose="03050502040304050704" pitchFamily="66" charset="77"/>
              </a:rPr>
              <a:t> </a:t>
            </a:r>
            <a:r>
              <a:rPr lang="en-US" sz="4400" kern="1200" dirty="0" err="1">
                <a:solidFill>
                  <a:schemeClr val="accent1">
                    <a:lumMod val="75000"/>
                  </a:schemeClr>
                </a:solidFill>
                <a:latin typeface="Dreaming Outloud Script Pro" panose="03050502040304050704" pitchFamily="66" charset="77"/>
                <a:cs typeface="Dreaming Outloud Script Pro" panose="03050502040304050704" pitchFamily="66" charset="77"/>
              </a:rPr>
              <a:t>remercie</a:t>
            </a:r>
            <a:br>
              <a:rPr lang="en-US" sz="4400" kern="1200" dirty="0">
                <a:solidFill>
                  <a:schemeClr val="accent1">
                    <a:lumMod val="75000"/>
                  </a:schemeClr>
                </a:solidFill>
                <a:latin typeface="Dreaming Outloud Script Pro" panose="03050502040304050704" pitchFamily="66" charset="77"/>
                <a:cs typeface="Dreaming Outloud Script Pro" panose="03050502040304050704" pitchFamily="66" charset="77"/>
              </a:rPr>
            </a:b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Dreaming Outloud Script Pro" panose="03050502040304050704" pitchFamily="66" charset="77"/>
                <a:cs typeface="Dreaming Outloud Script Pro" panose="03050502040304050704" pitchFamily="66" charset="77"/>
              </a:rPr>
              <a:t>de</a:t>
            </a:r>
            <a:r>
              <a:rPr lang="en-US" sz="4400" kern="1200" dirty="0">
                <a:solidFill>
                  <a:schemeClr val="accent1">
                    <a:lumMod val="75000"/>
                  </a:schemeClr>
                </a:solidFill>
                <a:latin typeface="Dreaming Outloud Script Pro" panose="03050502040304050704" pitchFamily="66" charset="77"/>
                <a:cs typeface="Dreaming Outloud Script Pro" panose="03050502040304050704" pitchFamily="66" charset="77"/>
              </a:rPr>
              <a:t> </a:t>
            </a:r>
            <a:r>
              <a:rPr lang="en-US" sz="4400" kern="1200" dirty="0" err="1">
                <a:solidFill>
                  <a:schemeClr val="accent1">
                    <a:lumMod val="75000"/>
                  </a:schemeClr>
                </a:solidFill>
                <a:latin typeface="Dreaming Outloud Script Pro" panose="03050502040304050704" pitchFamily="66" charset="77"/>
                <a:cs typeface="Dreaming Outloud Script Pro" panose="03050502040304050704" pitchFamily="66" charset="77"/>
              </a:rPr>
              <a:t>votre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Dreaming Outloud Script Pro" panose="03050502040304050704" pitchFamily="66" charset="77"/>
                <a:cs typeface="Dreaming Outloud Script Pro" panose="03050502040304050704" pitchFamily="66" charset="77"/>
              </a:rPr>
              <a:t> attention</a:t>
            </a:r>
            <a:endParaRPr lang="fr-FR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377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fr-FR" sz="4000" dirty="0">
                <a:solidFill>
                  <a:schemeClr val="accent6">
                    <a:lumMod val="75000"/>
                  </a:schemeClr>
                </a:solidFill>
                <a:latin typeface="Helvetica" pitchFamily="2" charset="0"/>
              </a:rPr>
              <a:t>Mon histoire avec le cancer</a:t>
            </a:r>
            <a:endParaRPr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" name="Google Shape;44;p2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0028274" cy="3613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err="1">
                <a:solidFill>
                  <a:schemeClr val="tx1"/>
                </a:solidFill>
                <a:latin typeface="Helvetica" pitchFamily="2" charset="0"/>
              </a:rPr>
              <a:t>En</a:t>
            </a:r>
            <a:r>
              <a:rPr lang="en-US" dirty="0">
                <a:solidFill>
                  <a:schemeClr val="tx1"/>
                </a:solidFill>
                <a:latin typeface="Helvetica" pitchFamily="2" charset="0"/>
              </a:rPr>
              <a:t> 2000 un cancer du sein droit intra-</a:t>
            </a:r>
            <a:r>
              <a:rPr lang="en-US" dirty="0" err="1">
                <a:solidFill>
                  <a:schemeClr val="tx1"/>
                </a:solidFill>
                <a:latin typeface="Helvetica" pitchFamily="2" charset="0"/>
              </a:rPr>
              <a:t>canalaire</a:t>
            </a:r>
            <a:r>
              <a:rPr lang="en-US" dirty="0">
                <a:solidFill>
                  <a:schemeClr val="tx1"/>
                </a:solidFill>
                <a:latin typeface="Helvetica" pitchFamily="2" charset="0"/>
              </a:rPr>
              <a:t> in situ, </a:t>
            </a:r>
          </a:p>
          <a:p>
            <a:pPr>
              <a:lnSpc>
                <a:spcPct val="11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Helvetica" pitchFamily="2" charset="0"/>
              </a:rPr>
              <a:t>11 </a:t>
            </a:r>
            <a:r>
              <a:rPr lang="en-US" dirty="0" err="1">
                <a:solidFill>
                  <a:schemeClr val="tx1"/>
                </a:solidFill>
                <a:latin typeface="Helvetica" pitchFamily="2" charset="0"/>
              </a:rPr>
              <a:t>ans</a:t>
            </a:r>
            <a:r>
              <a:rPr lang="en-US" dirty="0">
                <a:solidFill>
                  <a:schemeClr val="tx1"/>
                </a:solidFill>
                <a:latin typeface="Helvetica" pitchFamily="2" charset="0"/>
              </a:rPr>
              <a:t> après un cancer du sein gauche </a:t>
            </a:r>
            <a:r>
              <a:rPr lang="en-US" dirty="0" err="1">
                <a:solidFill>
                  <a:schemeClr val="tx1"/>
                </a:solidFill>
                <a:latin typeface="Helvetica" pitchFamily="2" charset="0"/>
              </a:rPr>
              <a:t>infiltrant</a:t>
            </a:r>
            <a:r>
              <a:rPr lang="en-US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Helvetica" pitchFamily="2" charset="0"/>
              </a:rPr>
              <a:t>hormonodépendant</a:t>
            </a:r>
            <a:r>
              <a:rPr lang="en-US" dirty="0">
                <a:solidFill>
                  <a:schemeClr val="tx1"/>
                </a:solidFill>
                <a:latin typeface="Helvetica" pitchFamily="2" charset="0"/>
              </a:rPr>
              <a:t> avec </a:t>
            </a:r>
            <a:r>
              <a:rPr lang="en-US" dirty="0" err="1">
                <a:solidFill>
                  <a:schemeClr val="tx1"/>
                </a:solidFill>
                <a:latin typeface="Helvetica" pitchFamily="2" charset="0"/>
              </a:rPr>
              <a:t>atteinte</a:t>
            </a:r>
            <a:r>
              <a:rPr lang="en-US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Helvetica" pitchFamily="2" charset="0"/>
              </a:rPr>
              <a:t>ganglionnaire</a:t>
            </a:r>
            <a:r>
              <a:rPr lang="en-US" dirty="0">
                <a:solidFill>
                  <a:schemeClr val="tx1"/>
                </a:solidFill>
                <a:latin typeface="Helvetica" pitchFamily="2" charset="0"/>
              </a:rPr>
              <a:t>,</a:t>
            </a:r>
          </a:p>
          <a:p>
            <a:pPr>
              <a:lnSpc>
                <a:spcPct val="11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800" dirty="0" err="1">
                <a:solidFill>
                  <a:schemeClr val="tx1"/>
                </a:solidFill>
                <a:latin typeface="Helvetica" pitchFamily="2" charset="0"/>
              </a:rPr>
              <a:t>En</a:t>
            </a:r>
            <a:r>
              <a:rPr lang="en-US" sz="2800" dirty="0">
                <a:solidFill>
                  <a:schemeClr val="tx1"/>
                </a:solidFill>
                <a:latin typeface="Helvetica" pitchFamily="2" charset="0"/>
              </a:rPr>
              <a:t> 2018, je rencontre le </a:t>
            </a:r>
            <a:r>
              <a:rPr lang="en-US" sz="2800" dirty="0" err="1">
                <a:solidFill>
                  <a:schemeClr val="tx1"/>
                </a:solidFill>
                <a:latin typeface="Helvetica" pitchFamily="2" charset="0"/>
              </a:rPr>
              <a:t>Pr</a:t>
            </a:r>
            <a:r>
              <a:rPr lang="en-US" sz="28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Helvetica" pitchFamily="2" charset="0"/>
              </a:rPr>
              <a:t>Mahasti</a:t>
            </a:r>
            <a:r>
              <a:rPr lang="en-US" sz="28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Helvetica" pitchFamily="2" charset="0"/>
              </a:rPr>
              <a:t>Saghatchian</a:t>
            </a:r>
            <a:r>
              <a:rPr lang="en-US" sz="2800" dirty="0">
                <a:solidFill>
                  <a:schemeClr val="tx1"/>
                </a:solidFill>
                <a:latin typeface="Helvetica" pitchFamily="2" charset="0"/>
              </a:rPr>
              <a:t> qui me propose de </a:t>
            </a:r>
            <a:r>
              <a:rPr lang="en-US" sz="2800" dirty="0" err="1">
                <a:solidFill>
                  <a:schemeClr val="tx1"/>
                </a:solidFill>
                <a:latin typeface="Helvetica" pitchFamily="2" charset="0"/>
              </a:rPr>
              <a:t>devenir</a:t>
            </a:r>
            <a:r>
              <a:rPr lang="en-US" sz="2800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Helvetica" pitchFamily="2" charset="0"/>
              </a:rPr>
              <a:t>patiente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Helvetica" pitchFamily="2" charset="0"/>
              </a:rPr>
              <a:t>partenaire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Helvetica" pitchFamily="2" charset="0"/>
              </a:rPr>
              <a:t>en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Helvetica" pitchFamily="2" charset="0"/>
              </a:rPr>
              <a:t>cancérologie</a:t>
            </a:r>
            <a:r>
              <a:rPr lang="en-US" sz="2800" b="1" dirty="0">
                <a:solidFill>
                  <a:schemeClr val="tx1"/>
                </a:solidFill>
                <a:latin typeface="Helvetica" pitchFamily="2" charset="0"/>
              </a:rPr>
              <a:t>.</a:t>
            </a:r>
            <a:endParaRPr lang="en-US" sz="1200" b="1" dirty="0">
              <a:solidFill>
                <a:schemeClr val="tx1"/>
              </a:solidFill>
              <a:latin typeface="Helvetica" pitchFamily="2" charset="0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167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fr-FR" sz="4000" dirty="0">
                <a:solidFill>
                  <a:schemeClr val="accent6">
                    <a:lumMod val="75000"/>
                  </a:schemeClr>
                </a:solidFill>
                <a:latin typeface="Helvetica" pitchFamily="2" charset="0"/>
              </a:rPr>
              <a:t>Mon histoire avec le cancer</a:t>
            </a:r>
            <a:endParaRPr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" name="Google Shape;44;p2"/>
          <p:cNvSpPr txBox="1">
            <a:spLocks noGrp="1"/>
          </p:cNvSpPr>
          <p:nvPr>
            <p:ph type="body" idx="1"/>
          </p:nvPr>
        </p:nvSpPr>
        <p:spPr>
          <a:xfrm>
            <a:off x="838200" y="1532592"/>
            <a:ext cx="9484242" cy="4102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Une condition, passer un </a:t>
            </a:r>
            <a:r>
              <a:rPr lang="en-US" sz="3200" dirty="0" err="1">
                <a:solidFill>
                  <a:schemeClr val="tx1"/>
                </a:solidFill>
                <a:latin typeface="Helvetica" pitchFamily="2" charset="0"/>
              </a:rPr>
              <a:t>diplôme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Helvetica" pitchFamily="2" charset="0"/>
              </a:rPr>
              <a:t>universitaire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* «</a:t>
            </a:r>
            <a:r>
              <a:rPr lang="en-US" sz="3200" i="1" dirty="0">
                <a:solidFill>
                  <a:schemeClr val="tx1"/>
                </a:solidFill>
                <a:latin typeface="Helvetica" pitchFamily="2" charset="0"/>
              </a:rPr>
              <a:t>patient </a:t>
            </a:r>
            <a:r>
              <a:rPr lang="en-US" sz="3200" i="1" dirty="0" err="1">
                <a:solidFill>
                  <a:schemeClr val="tx1"/>
                </a:solidFill>
                <a:latin typeface="Helvetica" pitchFamily="2" charset="0"/>
              </a:rPr>
              <a:t>partenaire</a:t>
            </a:r>
            <a:r>
              <a:rPr lang="en-US" sz="3200" i="1" dirty="0">
                <a:solidFill>
                  <a:schemeClr val="tx1"/>
                </a:solidFill>
                <a:latin typeface="Helvetica" pitchFamily="2" charset="0"/>
              </a:rPr>
              <a:t> et </a:t>
            </a:r>
            <a:r>
              <a:rPr lang="en-US" sz="3200" i="1" dirty="0" err="1">
                <a:solidFill>
                  <a:schemeClr val="tx1"/>
                </a:solidFill>
                <a:latin typeface="Helvetica" pitchFamily="2" charset="0"/>
              </a:rPr>
              <a:t>référent</a:t>
            </a:r>
            <a:r>
              <a:rPr lang="en-US" sz="3200" i="1" dirty="0">
                <a:solidFill>
                  <a:schemeClr val="tx1"/>
                </a:solidFill>
                <a:latin typeface="Helvetica" pitchFamily="2" charset="0"/>
              </a:rPr>
              <a:t>  </a:t>
            </a:r>
            <a:r>
              <a:rPr lang="en-US" sz="3200" i="1" dirty="0" err="1">
                <a:solidFill>
                  <a:schemeClr val="tx1"/>
                </a:solidFill>
                <a:latin typeface="Helvetica" pitchFamily="2" charset="0"/>
              </a:rPr>
              <a:t>en</a:t>
            </a:r>
            <a:r>
              <a:rPr lang="en-US" sz="3200" i="1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Helvetica" pitchFamily="2" charset="0"/>
              </a:rPr>
              <a:t>rétablissement</a:t>
            </a:r>
            <a:r>
              <a:rPr lang="en-US" sz="3200" i="1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Helvetica" pitchFamily="2" charset="0"/>
              </a:rPr>
              <a:t>en</a:t>
            </a:r>
            <a:r>
              <a:rPr lang="en-US" sz="3200" i="1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Helvetica" pitchFamily="2" charset="0"/>
              </a:rPr>
              <a:t>cancérologie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» </a:t>
            </a:r>
            <a:r>
              <a:rPr lang="en-US" sz="3200" dirty="0" err="1">
                <a:solidFill>
                  <a:schemeClr val="tx1"/>
                </a:solidFill>
                <a:latin typeface="Helvetica" pitchFamily="2" charset="0"/>
              </a:rPr>
              <a:t>à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la </a:t>
            </a:r>
            <a:r>
              <a:rPr lang="en-US" sz="3200" dirty="0" err="1">
                <a:solidFill>
                  <a:schemeClr val="tx1"/>
                </a:solidFill>
                <a:latin typeface="Helvetica" pitchFamily="2" charset="0"/>
              </a:rPr>
              <a:t>Faculté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de  </a:t>
            </a:r>
            <a:r>
              <a:rPr lang="en-US" sz="3200" dirty="0" err="1">
                <a:solidFill>
                  <a:schemeClr val="tx1"/>
                </a:solidFill>
                <a:latin typeface="Helvetica" pitchFamily="2" charset="0"/>
              </a:rPr>
              <a:t>Médecine</a:t>
            </a:r>
            <a:r>
              <a:rPr lang="en-US" sz="3200" dirty="0">
                <a:solidFill>
                  <a:schemeClr val="tx1"/>
                </a:solidFill>
                <a:latin typeface="Helvetica" pitchFamily="2" charset="0"/>
              </a:rPr>
              <a:t> de la Sorbonne</a:t>
            </a:r>
          </a:p>
          <a:p>
            <a:pPr marL="114300" indent="0">
              <a:buNone/>
            </a:pPr>
            <a:endParaRPr lang="fr-FR" sz="3000" dirty="0">
              <a:solidFill>
                <a:schemeClr val="accent6">
                  <a:lumMod val="50000"/>
                </a:schemeClr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Helvetica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*https://universitedespatients-sorbonne.fr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Helvetica" pitchFamily="2" charset="0"/>
            </a:endParaRPr>
          </a:p>
          <a:p>
            <a:pPr marL="228600" lvl="0" indent="-508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3000" dirty="0">
              <a:solidFill>
                <a:schemeClr val="accent6">
                  <a:lumMod val="50000"/>
                </a:schemeClr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59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"/>
          <p:cNvSpPr txBox="1"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r-FR" sz="3200" dirty="0">
                <a:solidFill>
                  <a:schemeClr val="accent6">
                    <a:lumMod val="75000"/>
                  </a:schemeClr>
                </a:solidFill>
                <a:latin typeface="Helvetica" pitchFamily="2" charset="0"/>
              </a:rPr>
              <a:t>Ma mission : accompagnement, écoute, soutien, partage</a:t>
            </a:r>
            <a:endParaRPr sz="3200" dirty="0">
              <a:solidFill>
                <a:schemeClr val="accent6">
                  <a:lumMod val="75000"/>
                </a:schemeClr>
              </a:solidFill>
              <a:latin typeface="Helvetica" pitchFamily="2" charset="0"/>
            </a:endParaRPr>
          </a:p>
        </p:txBody>
      </p:sp>
      <p:sp>
        <p:nvSpPr>
          <p:cNvPr id="50" name="Google Shape;50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kern="100" dirty="0">
                <a:solidFill>
                  <a:schemeClr val="tx1"/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J’occupe une place à mi-chemin entre les soignants et les soignés. </a:t>
            </a:r>
          </a:p>
          <a:p>
            <a:pPr algn="just">
              <a:buFont typeface="Wingdings" pitchFamily="2" charset="2"/>
              <a:buChar char="Ø"/>
            </a:pPr>
            <a:r>
              <a:rPr lang="fr-FR" kern="100" dirty="0">
                <a:solidFill>
                  <a:schemeClr val="tx1"/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J’essaye d’améliorer la qualité des soins et le quotidien des patientes.</a:t>
            </a:r>
            <a:endParaRPr lang="fr-FR" sz="2800" kern="100" dirty="0">
              <a:solidFill>
                <a:schemeClr val="tx1"/>
              </a:solidFill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fr-FR" sz="2800" dirty="0">
                <a:solidFill>
                  <a:schemeClr val="tx1"/>
                </a:solidFill>
                <a:latin typeface="Helvetica" pitchFamily="2" charset="0"/>
              </a:rPr>
              <a:t>Je « </a:t>
            </a:r>
            <a:r>
              <a:rPr lang="fr-FR" sz="2800" dirty="0">
                <a:solidFill>
                  <a:schemeClr val="tx1"/>
                </a:solidFill>
                <a:highlight>
                  <a:srgbClr val="FFFF00"/>
                </a:highlight>
                <a:latin typeface="Helvetica" pitchFamily="2" charset="0"/>
              </a:rPr>
              <a:t>ne m’occupe pas de la maladie </a:t>
            </a:r>
            <a:r>
              <a:rPr lang="fr-FR" sz="2800" dirty="0">
                <a:solidFill>
                  <a:schemeClr val="tx1"/>
                </a:solidFill>
                <a:latin typeface="Helvetica" pitchFamily="2" charset="0"/>
              </a:rPr>
              <a:t>», ce n’est pas mon rôle.</a:t>
            </a:r>
            <a:endParaRPr lang="fr-FR" sz="2800" kern="100" dirty="0">
              <a:solidFill>
                <a:schemeClr val="tx1"/>
              </a:solidFill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900" kern="100" dirty="0">
              <a:solidFill>
                <a:schemeClr val="bg1"/>
              </a:solidFill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800" kern="100" dirty="0">
              <a:solidFill>
                <a:schemeClr val="bg1"/>
              </a:solidFill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sp>
        <p:nvSpPr>
          <p:cNvPr id="51" name="Google Shape;51;p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332228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buFont typeface="Wingdings" pitchFamily="2" charset="2"/>
              <a:buChar char="Ø"/>
            </a:pPr>
            <a:r>
              <a:rPr lang="fr-FR" dirty="0">
                <a:solidFill>
                  <a:schemeClr val="tx1"/>
                </a:solidFill>
                <a:latin typeface="Helvetica" pitchFamily="2" charset="0"/>
              </a:rPr>
              <a:t>Cet accompagnement repose sur le partage d’une expérience vécue.</a:t>
            </a:r>
          </a:p>
          <a:p>
            <a:pPr indent="-457200">
              <a:buFont typeface="Wingdings" pitchFamily="2" charset="2"/>
              <a:buChar char="Ø"/>
            </a:pPr>
            <a:endParaRPr lang="fr-FR" sz="1100" dirty="0">
              <a:solidFill>
                <a:schemeClr val="tx1"/>
              </a:solidFill>
              <a:latin typeface="Helvetica" pitchFamily="2" charset="0"/>
            </a:endParaRPr>
          </a:p>
          <a:p>
            <a:pPr indent="-457200">
              <a:buFont typeface="Wingdings" pitchFamily="2" charset="2"/>
              <a:buChar char="Ø"/>
            </a:pPr>
            <a:r>
              <a:rPr lang="fr-FR" dirty="0">
                <a:solidFill>
                  <a:schemeClr val="tx1"/>
                </a:solidFill>
                <a:latin typeface="Helvetica" pitchFamily="2" charset="0"/>
              </a:rPr>
              <a:t>Cet accompagnement ne doit jamais être imposé à la patiente,</a:t>
            </a:r>
            <a:r>
              <a:rPr lang="fr-FR" b="1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fr-FR" dirty="0">
                <a:solidFill>
                  <a:schemeClr val="tx1"/>
                </a:solidFill>
                <a:highlight>
                  <a:srgbClr val="FFFF00"/>
                </a:highlight>
                <a:latin typeface="Helvetica" pitchFamily="2" charset="0"/>
              </a:rPr>
              <a:t>il doit toujours être proposé</a:t>
            </a:r>
            <a:r>
              <a:rPr lang="fr-FR" dirty="0">
                <a:solidFill>
                  <a:srgbClr val="FF2F92"/>
                </a:solidFill>
                <a:latin typeface="Helvetica" pitchFamily="2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"/>
          <p:cNvSpPr txBox="1">
            <a:spLocks noGrp="1"/>
          </p:cNvSpPr>
          <p:nvPr>
            <p:ph type="body" idx="2"/>
          </p:nvPr>
        </p:nvSpPr>
        <p:spPr>
          <a:xfrm>
            <a:off x="1007388" y="1288073"/>
            <a:ext cx="10177221" cy="4751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endParaRPr lang="en-US" sz="900" dirty="0">
              <a:solidFill>
                <a:schemeClr val="tx1"/>
              </a:solidFill>
              <a:latin typeface="Helvetica" pitchFamily="2" charset="0"/>
            </a:endParaRPr>
          </a:p>
          <a:p>
            <a:pPr marL="571500" indent="-571500"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3800" dirty="0">
                <a:solidFill>
                  <a:schemeClr val="tx1"/>
                </a:solidFill>
                <a:latin typeface="Helvetica" pitchFamily="2" charset="0"/>
              </a:rPr>
              <a:t>Avec des rencontres </a:t>
            </a:r>
            <a:r>
              <a:rPr lang="en-US" sz="3800" dirty="0" err="1">
                <a:solidFill>
                  <a:schemeClr val="tx1"/>
                </a:solidFill>
                <a:latin typeface="Helvetica" pitchFamily="2" charset="0"/>
              </a:rPr>
              <a:t>individuelles</a:t>
            </a:r>
            <a:r>
              <a:rPr lang="en-US" sz="3800" dirty="0">
                <a:solidFill>
                  <a:schemeClr val="tx1"/>
                </a:solidFill>
                <a:latin typeface="Helvetica" pitchFamily="2" charset="0"/>
              </a:rPr>
              <a:t> par </a:t>
            </a:r>
            <a:r>
              <a:rPr lang="en-US" sz="3800" dirty="0" err="1">
                <a:solidFill>
                  <a:schemeClr val="tx1"/>
                </a:solidFill>
                <a:latin typeface="Helvetica" pitchFamily="2" charset="0"/>
              </a:rPr>
              <a:t>téléphone</a:t>
            </a:r>
            <a:r>
              <a:rPr lang="en-US" sz="3800" dirty="0">
                <a:solidFill>
                  <a:schemeClr val="tx1"/>
                </a:solidFill>
                <a:latin typeface="Helvetica" pitchFamily="2" charset="0"/>
              </a:rPr>
              <a:t>, </a:t>
            </a:r>
            <a:r>
              <a:rPr lang="en-US" sz="3800" dirty="0" err="1">
                <a:solidFill>
                  <a:schemeClr val="tx1"/>
                </a:solidFill>
                <a:latin typeface="Helvetica" pitchFamily="2" charset="0"/>
              </a:rPr>
              <a:t>en</a:t>
            </a:r>
            <a:r>
              <a:rPr lang="en-US" sz="38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Helvetica" pitchFamily="2" charset="0"/>
              </a:rPr>
              <a:t>distanciel</a:t>
            </a:r>
            <a:r>
              <a:rPr lang="en-US" sz="38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Helvetica" pitchFamily="2" charset="0"/>
              </a:rPr>
              <a:t>ou</a:t>
            </a:r>
            <a:r>
              <a:rPr lang="en-US" sz="38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Helvetica" pitchFamily="2" charset="0"/>
              </a:rPr>
              <a:t>en</a:t>
            </a:r>
            <a:r>
              <a:rPr lang="en-US" sz="38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Helvetica" pitchFamily="2" charset="0"/>
              </a:rPr>
              <a:t>présentiel</a:t>
            </a:r>
            <a:r>
              <a:rPr lang="en-US" sz="3800" dirty="0">
                <a:solidFill>
                  <a:schemeClr val="tx1"/>
                </a:solidFill>
                <a:latin typeface="Helvetica" pitchFamily="2" charset="0"/>
              </a:rPr>
              <a:t> pour les </a:t>
            </a:r>
            <a:r>
              <a:rPr lang="en-US" sz="3800" dirty="0" err="1">
                <a:solidFill>
                  <a:schemeClr val="tx1"/>
                </a:solidFill>
                <a:latin typeface="Helvetica" pitchFamily="2" charset="0"/>
              </a:rPr>
              <a:t>patientes</a:t>
            </a:r>
            <a:r>
              <a:rPr lang="en-US" sz="3800" dirty="0">
                <a:solidFill>
                  <a:schemeClr val="tx1"/>
                </a:solidFill>
                <a:latin typeface="Helvetica" pitchFamily="2" charset="0"/>
              </a:rPr>
              <a:t>.</a:t>
            </a:r>
          </a:p>
          <a:p>
            <a:pPr marL="571500" indent="-571500">
              <a:lnSpc>
                <a:spcPct val="120000"/>
              </a:lnSpc>
              <a:buFont typeface="Wingdings" pitchFamily="2" charset="2"/>
              <a:buChar char="§"/>
            </a:pPr>
            <a:r>
              <a:rPr lang="fr-FR" sz="3800" dirty="0">
                <a:solidFill>
                  <a:schemeClr val="tx1"/>
                </a:solidFill>
                <a:latin typeface="Helvetica" pitchFamily="2" charset="0"/>
              </a:rPr>
              <a:t>Auprès des soignants, </a:t>
            </a:r>
            <a:r>
              <a:rPr lang="fr-FR" sz="3800" dirty="0">
                <a:solidFill>
                  <a:schemeClr val="tx1"/>
                </a:solidFill>
                <a:highlight>
                  <a:srgbClr val="FFFF00"/>
                </a:highlight>
                <a:latin typeface="Helvetica" pitchFamily="2" charset="0"/>
              </a:rPr>
              <a:t>je suis une partenaire</a:t>
            </a:r>
            <a:r>
              <a:rPr lang="fr-FR" sz="3800" dirty="0">
                <a:solidFill>
                  <a:schemeClr val="tx1"/>
                </a:solidFill>
                <a:latin typeface="Helvetica" pitchFamily="2" charset="0"/>
              </a:rPr>
              <a:t>.</a:t>
            </a:r>
          </a:p>
          <a:p>
            <a:pPr marL="571500" indent="-571500">
              <a:lnSpc>
                <a:spcPct val="120000"/>
              </a:lnSpc>
              <a:buFont typeface="Wingdings" pitchFamily="2" charset="2"/>
              <a:buChar char="§"/>
            </a:pPr>
            <a:r>
              <a:rPr lang="fr-FR" sz="3800" dirty="0">
                <a:solidFill>
                  <a:schemeClr val="tx1"/>
                </a:solidFill>
                <a:latin typeface="Helvetica" pitchFamily="2" charset="0"/>
              </a:rPr>
              <a:t>J’ai la chance de collaborer avec des médecins et des soignants  qui travaillent dans la reconnaissance de la complémentarité des savoirs au travers du partenariat patient</a:t>
            </a:r>
            <a:r>
              <a:rPr lang="fr-FR" sz="3800" b="1" dirty="0">
                <a:solidFill>
                  <a:schemeClr val="tx1"/>
                </a:solidFill>
                <a:latin typeface="Helvetica" pitchFamily="2" charset="0"/>
              </a:rPr>
              <a:t>.</a:t>
            </a:r>
            <a:endParaRPr lang="en-US" sz="3800" b="1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9A42316-B715-D712-9FFF-6DC5C85CF906}"/>
              </a:ext>
            </a:extLst>
          </p:cNvPr>
          <p:cNvSpPr txBox="1"/>
          <p:nvPr/>
        </p:nvSpPr>
        <p:spPr>
          <a:xfrm>
            <a:off x="124689" y="454698"/>
            <a:ext cx="119426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200" dirty="0">
                <a:solidFill>
                  <a:schemeClr val="accent6">
                    <a:lumMod val="75000"/>
                  </a:schemeClr>
                </a:solidFill>
                <a:latin typeface="Helvetica" pitchFamily="2" charset="0"/>
              </a:rPr>
              <a:t>Ma mission : accompagnement, écoute, soutien, partage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621F008-C26E-B7B2-9330-9FB3C06256EC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212558" y="1497604"/>
            <a:ext cx="5883442" cy="3897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b="1" dirty="0">
                <a:solidFill>
                  <a:schemeClr val="tx1"/>
                </a:solidFill>
                <a:highlight>
                  <a:srgbClr val="FFFF00"/>
                </a:highlight>
                <a:latin typeface="Helvetica" pitchFamily="2" charset="0"/>
              </a:rPr>
              <a:t>Pendant la radiothérapie</a:t>
            </a:r>
          </a:p>
          <a:p>
            <a:pPr marL="0" indent="0" algn="ctr">
              <a:buNone/>
            </a:pPr>
            <a:endParaRPr lang="fr-FR" sz="1000" b="1" dirty="0">
              <a:solidFill>
                <a:schemeClr val="tx1"/>
              </a:solidFill>
              <a:highlight>
                <a:srgbClr val="FFFF00"/>
              </a:highlight>
              <a:latin typeface="Helvetica" pitchFamily="2" charset="0"/>
            </a:endParaRPr>
          </a:p>
          <a:p>
            <a:pPr lvl="1" indent="-457200">
              <a:lnSpc>
                <a:spcPct val="100000"/>
              </a:lnSpc>
              <a:buFont typeface="Wingdings" pitchFamily="2" charset="2"/>
              <a:buChar char="§"/>
            </a:pPr>
            <a:r>
              <a:rPr lang="fr-FR" sz="2800" b="0" dirty="0">
                <a:solidFill>
                  <a:schemeClr val="tx1"/>
                </a:solidFill>
                <a:latin typeface="Helvetica" pitchFamily="2" charset="0"/>
              </a:rPr>
              <a:t>Réexpliquer avec bienveillance le déroulement du traitement.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fr-FR" sz="2800" dirty="0">
              <a:solidFill>
                <a:schemeClr val="tx1"/>
              </a:solidFill>
              <a:latin typeface="Helvetica" pitchFamily="2" charset="0"/>
            </a:endParaRPr>
          </a:p>
          <a:p>
            <a:pPr lvl="1" indent="-457200">
              <a:lnSpc>
                <a:spcPct val="100000"/>
              </a:lnSpc>
              <a:buFont typeface="Wingdings" pitchFamily="2" charset="2"/>
              <a:buChar char="§"/>
            </a:pPr>
            <a:r>
              <a:rPr lang="fr-FR" sz="2800" b="0" dirty="0" err="1">
                <a:solidFill>
                  <a:schemeClr val="tx1"/>
                </a:solidFill>
                <a:latin typeface="Helvetica" pitchFamily="2" charset="0"/>
              </a:rPr>
              <a:t>Photobiomodulation</a:t>
            </a:r>
            <a:r>
              <a:rPr lang="fr-FR" sz="3200" b="0" dirty="0">
                <a:solidFill>
                  <a:schemeClr val="tx1"/>
                </a:solidFill>
                <a:latin typeface="Helvetica" pitchFamily="2" charset="0"/>
              </a:rPr>
              <a:t>.</a:t>
            </a:r>
            <a:endParaRPr lang="fr-FR" sz="1200" dirty="0">
              <a:solidFill>
                <a:schemeClr val="tx1"/>
              </a:solidFill>
              <a:latin typeface="Helvetica" pitchFamily="2" charset="0"/>
            </a:endParaRPr>
          </a:p>
          <a:p>
            <a:pPr marL="571500" lvl="1" indent="0">
              <a:buNone/>
            </a:pPr>
            <a:endParaRPr lang="fr-FR" sz="3800" b="0" dirty="0">
              <a:solidFill>
                <a:schemeClr val="tx1"/>
              </a:solidFill>
              <a:latin typeface="Helvetica" pitchFamily="2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fr-FR" sz="2800" b="0" dirty="0">
              <a:solidFill>
                <a:schemeClr val="tx1"/>
              </a:solidFill>
              <a:latin typeface="Helvetica" pitchFamily="2" charset="0"/>
            </a:endParaRPr>
          </a:p>
          <a:p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5BA55E9A-4615-7793-656C-16999B7C9A90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096000" y="1497604"/>
            <a:ext cx="5883441" cy="44670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b="1" dirty="0">
                <a:solidFill>
                  <a:schemeClr val="tx1"/>
                </a:solidFill>
                <a:highlight>
                  <a:srgbClr val="FFFF00"/>
                </a:highlight>
                <a:latin typeface="Helvetica" pitchFamily="2" charset="0"/>
              </a:rPr>
              <a:t>Pendant l’hormonothérapie</a:t>
            </a:r>
          </a:p>
          <a:p>
            <a:pPr marL="0" indent="0" algn="ctr">
              <a:buNone/>
            </a:pPr>
            <a:endParaRPr lang="fr-FR" sz="1000" dirty="0">
              <a:solidFill>
                <a:schemeClr val="tx1"/>
              </a:solidFill>
              <a:highlight>
                <a:srgbClr val="FFFF00"/>
              </a:highlight>
              <a:latin typeface="Helvetica" pitchFamily="2" charset="0"/>
            </a:endParaRPr>
          </a:p>
          <a:p>
            <a:pPr lvl="1">
              <a:lnSpc>
                <a:spcPct val="100000"/>
              </a:lnSpc>
              <a:buFont typeface="Wingdings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Helvetica" pitchFamily="2" charset="0"/>
              </a:rPr>
              <a:t>Le bien-fondé de l’hormonothérapie.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§"/>
            </a:pPr>
            <a:endParaRPr lang="fr-FR" sz="2800" dirty="0">
              <a:solidFill>
                <a:schemeClr val="tx1"/>
              </a:solidFill>
              <a:latin typeface="Helvetica" pitchFamily="2" charset="0"/>
            </a:endParaRPr>
          </a:p>
          <a:p>
            <a:pPr lvl="1">
              <a:lnSpc>
                <a:spcPct val="100000"/>
              </a:lnSpc>
              <a:buFont typeface="Wingdings" pitchFamily="2" charset="2"/>
              <a:buChar char="§"/>
            </a:pPr>
            <a:r>
              <a:rPr lang="fr-FR" sz="2800" dirty="0">
                <a:latin typeface="Helvetica" pitchFamily="2" charset="0"/>
              </a:rPr>
              <a:t>Une activité ludique pour aider à améliorer la mémoire et la concentration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A8A1812-6ABE-C22D-94B9-406C35F293EF}"/>
              </a:ext>
            </a:extLst>
          </p:cNvPr>
          <p:cNvSpPr txBox="1"/>
          <p:nvPr/>
        </p:nvSpPr>
        <p:spPr>
          <a:xfrm>
            <a:off x="212559" y="579759"/>
            <a:ext cx="117668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200" dirty="0">
                <a:solidFill>
                  <a:schemeClr val="accent6">
                    <a:lumMod val="75000"/>
                  </a:schemeClr>
                </a:solidFill>
              </a:rPr>
              <a:t>Ma mission : accompagnement, écoute, soutien, partage</a:t>
            </a:r>
          </a:p>
        </p:txBody>
      </p:sp>
    </p:spTree>
    <p:extLst>
      <p:ext uri="{BB962C8B-B14F-4D97-AF65-F5344CB8AC3E}">
        <p14:creationId xmlns:p14="http://schemas.microsoft.com/office/powerpoint/2010/main" val="389662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636F31-96F8-DC6A-91A1-4B3BDB376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Mes Objectifs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95C15A-18A9-5CBC-E45D-95C60F1B43AC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1307619" y="1403553"/>
            <a:ext cx="9877831" cy="4465619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fr-FR" sz="12800" dirty="0">
                <a:solidFill>
                  <a:schemeClr val="tx1"/>
                </a:solidFill>
                <a:highlight>
                  <a:srgbClr val="FFFF00"/>
                </a:highlight>
                <a:latin typeface="Helvetica" pitchFamily="2" charset="0"/>
              </a:rPr>
              <a:t>Améliorer le quotidien </a:t>
            </a:r>
            <a:r>
              <a:rPr lang="fr-FR" sz="12800" dirty="0">
                <a:solidFill>
                  <a:schemeClr val="tx1"/>
                </a:solidFill>
                <a:latin typeface="Helvetica" pitchFamily="2" charset="0"/>
              </a:rPr>
              <a:t>de la patiente, la soutenir</a:t>
            </a:r>
            <a:r>
              <a:rPr lang="fr-FR" sz="12800" b="1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fr-FR" sz="12800" dirty="0">
                <a:solidFill>
                  <a:schemeClr val="tx1"/>
                </a:solidFill>
                <a:latin typeface="Helvetica" pitchFamily="2" charset="0"/>
              </a:rPr>
              <a:t>en essayant de rompre le sentiment d'</a:t>
            </a:r>
            <a:r>
              <a:rPr lang="fr-FR" sz="12800" dirty="0">
                <a:solidFill>
                  <a:schemeClr val="tx1"/>
                </a:solidFill>
                <a:highlight>
                  <a:srgbClr val="FFFF00"/>
                </a:highlight>
                <a:latin typeface="Helvetica" pitchFamily="2" charset="0"/>
              </a:rPr>
              <a:t>isolement</a:t>
            </a:r>
            <a:r>
              <a:rPr lang="fr-FR" sz="12800" dirty="0">
                <a:solidFill>
                  <a:schemeClr val="tx1"/>
                </a:solidFill>
                <a:latin typeface="Helvetica" pitchFamily="2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fr-FR" sz="4000" dirty="0">
              <a:solidFill>
                <a:schemeClr val="tx1"/>
              </a:solidFill>
              <a:latin typeface="Helvetica" pitchFamily="2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fr-FR" sz="12800" dirty="0">
                <a:solidFill>
                  <a:schemeClr val="tx1"/>
                </a:solidFill>
                <a:latin typeface="Helvetica" pitchFamily="2" charset="0"/>
              </a:rPr>
              <a:t>Répondre à ses questionnements, ses angoisses.</a:t>
            </a:r>
          </a:p>
          <a:p>
            <a:pPr marL="0" indent="0">
              <a:lnSpc>
                <a:spcPct val="120000"/>
              </a:lnSpc>
              <a:buNone/>
            </a:pPr>
            <a:endParaRPr lang="fr-FR" sz="4000" dirty="0">
              <a:solidFill>
                <a:schemeClr val="tx1"/>
              </a:solidFill>
              <a:latin typeface="Helvetica" pitchFamily="2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fr-FR" sz="12800" dirty="0">
                <a:solidFill>
                  <a:schemeClr val="tx1"/>
                </a:solidFill>
                <a:latin typeface="Helvetica" pitchFamily="2" charset="0"/>
              </a:rPr>
              <a:t>Lui donner les clés pour être acteur de sa santé</a:t>
            </a:r>
            <a:r>
              <a:rPr lang="fr-FR" sz="12800" dirty="0">
                <a:solidFill>
                  <a:schemeClr val="accent1">
                    <a:lumMod val="75000"/>
                  </a:schemeClr>
                </a:solidFill>
                <a:latin typeface="Helvetica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343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388E3A-E8A5-1193-4CD7-7C34E0A64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017108"/>
          </a:xfrm>
        </p:spPr>
        <p:txBody>
          <a:bodyPr/>
          <a:lstStyle/>
          <a:p>
            <a:pPr algn="ctr"/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Conclusion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F7CB51-84E8-396E-1D18-3441E374D002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763590" y="1363535"/>
            <a:ext cx="4875396" cy="4130930"/>
          </a:xfrm>
        </p:spPr>
        <p:txBody>
          <a:bodyPr>
            <a:noAutofit/>
          </a:bodyPr>
          <a:lstStyle/>
          <a:p>
            <a:pPr marL="114300" indent="0">
              <a:lnSpc>
                <a:spcPct val="100000"/>
              </a:lnSpc>
              <a:buNone/>
            </a:pPr>
            <a:r>
              <a:rPr lang="fr-FR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L’écoute active du pair-aidant </a:t>
            </a:r>
            <a:r>
              <a:rPr lang="fr-FR" dirty="0">
                <a:solidFill>
                  <a:schemeClr val="tx1"/>
                </a:solidFill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joue un rôle </a:t>
            </a:r>
            <a:r>
              <a:rPr lang="fr-FR" dirty="0">
                <a:solidFill>
                  <a:schemeClr val="tx1"/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essentiel</a:t>
            </a:r>
            <a:r>
              <a:rPr lang="fr-FR" dirty="0">
                <a:solidFill>
                  <a:schemeClr val="tx1"/>
                </a:solidFill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dans le parcours de soin. Il est important que la patiente se sente en confiance, sans jugement pour qu’elle puisse exprimer ses émotions, ses peurs et ses préoccupations.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8AA692F-733F-E174-7AE4-4F5122EC8518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553014" y="1363535"/>
            <a:ext cx="4875396" cy="3748158"/>
          </a:xfrm>
        </p:spPr>
        <p:txBody>
          <a:bodyPr>
            <a:noAutofit/>
          </a:bodyPr>
          <a:lstStyle/>
          <a:p>
            <a:pPr marL="114300" indent="0">
              <a:lnSpc>
                <a:spcPct val="110000"/>
              </a:lnSpc>
              <a:buNone/>
            </a:pPr>
            <a:r>
              <a:rPr lang="fr-FR" kern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Helvetica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partage d’expériences </a:t>
            </a:r>
            <a:r>
              <a:rPr lang="fr-FR" kern="0" dirty="0">
                <a:solidFill>
                  <a:schemeClr val="tx1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d’une patiente partenaire,  peut apporter un réconfort </a:t>
            </a:r>
            <a:r>
              <a:rPr lang="fr-FR" kern="0" dirty="0">
                <a:solidFill>
                  <a:schemeClr val="tx1"/>
                </a:solidFill>
                <a:latin typeface="Helvetica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la patiente pendant  son parcours de soin,  et dans l’après cancer</a:t>
            </a:r>
            <a:r>
              <a:rPr lang="fr-FR" dirty="0">
                <a:solidFill>
                  <a:schemeClr val="tx1"/>
                </a:solidFill>
                <a:latin typeface="Helvetica" pitchFamily="2" charset="0"/>
                <a:cs typeface="Times New Roman" panose="02020603050405020304" pitchFamily="18" charset="0"/>
              </a:rPr>
              <a:t>.</a:t>
            </a:r>
          </a:p>
          <a:p>
            <a:pPr marL="114300" indent="0">
              <a:lnSpc>
                <a:spcPct val="110000"/>
              </a:lnSpc>
              <a:buNone/>
            </a:pPr>
            <a:endParaRPr lang="fr-FR" dirty="0">
              <a:solidFill>
                <a:schemeClr val="tx1"/>
              </a:solidFill>
              <a:latin typeface="Helvetica" pitchFamily="2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10000"/>
              </a:lnSpc>
              <a:buNone/>
            </a:pPr>
            <a:endParaRPr lang="fr-FR" dirty="0">
              <a:solidFill>
                <a:schemeClr val="tx1"/>
              </a:solidFill>
              <a:latin typeface="Helvetica" pitchFamily="2" charset="0"/>
              <a:cs typeface="Times New Roman" panose="02020603050405020304" pitchFamily="18" charset="0"/>
            </a:endParaRPr>
          </a:p>
          <a:p>
            <a:r>
              <a:rPr lang="fr-FR" sz="1400" dirty="0">
                <a:solidFill>
                  <a:schemeClr val="tx1"/>
                </a:solidFill>
                <a:latin typeface="Helvetica" pitchFamily="2" charset="0"/>
              </a:rPr>
              <a:t>*Carl Rogers, le Développement de la personne, Dunod-</a:t>
            </a:r>
            <a:r>
              <a:rPr lang="fr-FR" sz="1400" dirty="0" err="1">
                <a:solidFill>
                  <a:schemeClr val="tx1"/>
                </a:solidFill>
                <a:latin typeface="Helvetica" pitchFamily="2" charset="0"/>
              </a:rPr>
              <a:t>InterEditions</a:t>
            </a:r>
            <a:r>
              <a:rPr lang="fr-FR" sz="1400" dirty="0">
                <a:solidFill>
                  <a:schemeClr val="tx1"/>
                </a:solidFill>
                <a:latin typeface="Helvetica" pitchFamily="2" charset="0"/>
              </a:rPr>
              <a:t> 2005</a:t>
            </a:r>
          </a:p>
          <a:p>
            <a:endParaRPr lang="fr-FR" sz="1400" dirty="0">
              <a:latin typeface="Helvetica" pitchFamily="2" charset="0"/>
            </a:endParaRPr>
          </a:p>
          <a:p>
            <a:endParaRPr lang="fr-FR" dirty="0">
              <a:latin typeface="Helvetica" pitchFamily="2" charset="0"/>
            </a:endParaRPr>
          </a:p>
          <a:p>
            <a:endParaRPr lang="fr-FR" dirty="0">
              <a:latin typeface="Helvetica" pitchFamily="2" charset="0"/>
            </a:endParaRPr>
          </a:p>
          <a:p>
            <a:endParaRPr lang="fr-FR" dirty="0">
              <a:latin typeface="Helvetica" pitchFamily="2" charset="0"/>
            </a:endParaRPr>
          </a:p>
          <a:p>
            <a:endParaRPr lang="fr-FR" dirty="0">
              <a:latin typeface="Helvetica" pitchFamily="2" charset="0"/>
            </a:endParaRPr>
          </a:p>
          <a:p>
            <a:endParaRPr lang="fr-FR" dirty="0">
              <a:latin typeface="Helvetica" pitchFamily="2" charset="0"/>
            </a:endParaRPr>
          </a:p>
          <a:p>
            <a:endParaRPr lang="fr-FR" dirty="0">
              <a:latin typeface="Helvetica" pitchFamily="2" charset="0"/>
            </a:endParaRPr>
          </a:p>
          <a:p>
            <a:endParaRPr lang="fr-FR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24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EB135AD-7452-578B-F59A-C7903A6E12D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1110343" y="1489059"/>
            <a:ext cx="10023902" cy="31259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500" dirty="0">
                <a:solidFill>
                  <a:schemeClr val="tx1"/>
                </a:solidFill>
              </a:rPr>
              <a:t>Quand la patiente me dit avec des yeux larmoyants,</a:t>
            </a:r>
          </a:p>
          <a:p>
            <a:pPr marL="0" indent="0">
              <a:buNone/>
            </a:pPr>
            <a:r>
              <a:rPr lang="fr-FR" sz="3500" dirty="0">
                <a:solidFill>
                  <a:schemeClr val="accent1">
                    <a:lumMod val="75000"/>
                  </a:schemeClr>
                </a:solidFill>
              </a:rPr>
              <a:t>« </a:t>
            </a:r>
            <a:r>
              <a:rPr lang="fr-FR" sz="3500" dirty="0">
                <a:solidFill>
                  <a:schemeClr val="accent1">
                    <a:lumMod val="75000"/>
                  </a:schemeClr>
                </a:solidFill>
                <a:latin typeface="Baguet Script" pitchFamily="2" charset="77"/>
              </a:rPr>
              <a:t>Quel bonheur, enfin quelqu’un qui me comprends </a:t>
            </a:r>
            <a:r>
              <a:rPr lang="fr-FR" sz="3500" dirty="0">
                <a:solidFill>
                  <a:schemeClr val="accent1">
                    <a:lumMod val="75000"/>
                  </a:schemeClr>
                </a:solidFill>
              </a:rPr>
              <a:t>»</a:t>
            </a:r>
          </a:p>
          <a:p>
            <a:pPr marL="0" indent="0">
              <a:buNone/>
            </a:pPr>
            <a:r>
              <a:rPr lang="fr-FR" sz="3500" dirty="0">
                <a:solidFill>
                  <a:schemeClr val="tx1"/>
                </a:solidFill>
              </a:rPr>
              <a:t>Pour moi, c’est magique et cela me conforte  pour continuer</a:t>
            </a:r>
            <a:r>
              <a:rPr lang="fr-FR" sz="35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3500" dirty="0">
                <a:solidFill>
                  <a:schemeClr val="tx1"/>
                </a:solidFill>
              </a:rPr>
              <a:t>à aider autrui et à donner un sens à la vie</a:t>
            </a:r>
            <a:endParaRPr lang="fr-FR" sz="1800" dirty="0">
              <a:solidFill>
                <a:schemeClr val="tx1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55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481</Words>
  <Application>Microsoft Macintosh PowerPoint</Application>
  <PresentationFormat>Grand écran</PresentationFormat>
  <Paragraphs>61</Paragraphs>
  <Slides>10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Baguet Script</vt:lpstr>
      <vt:lpstr>Calibri</vt:lpstr>
      <vt:lpstr>Dreaming Outloud Script Pro</vt:lpstr>
      <vt:lpstr>Helvetica</vt:lpstr>
      <vt:lpstr>Wingdings</vt:lpstr>
      <vt:lpstr>Thème Office</vt:lpstr>
      <vt:lpstr>Cancer du sein hormonodépendant Mieux les comprendre pour mieux les vivre Pr. Mahasti Saghatchian</vt:lpstr>
      <vt:lpstr>Mon histoire avec le cancer</vt:lpstr>
      <vt:lpstr>Mon histoire avec le cancer</vt:lpstr>
      <vt:lpstr>Ma mission : accompagnement, écoute, soutien, partage</vt:lpstr>
      <vt:lpstr>Présentation PowerPoint</vt:lpstr>
      <vt:lpstr>Présentation PowerPoint</vt:lpstr>
      <vt:lpstr>Mes Objectifs</vt:lpstr>
      <vt:lpstr>Conclusion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Cancer du sein hormonodépendant Mieux les comprendre pour mieux les vivre Pr. Mahasti Saghatchian</dc:title>
  <dc:creator>ORIANE NOIR</dc:creator>
  <cp:lastModifiedBy>annie sicard</cp:lastModifiedBy>
  <cp:revision>17</cp:revision>
  <dcterms:created xsi:type="dcterms:W3CDTF">2024-03-11T15:59:38Z</dcterms:created>
  <dcterms:modified xsi:type="dcterms:W3CDTF">2024-06-26T15:14:20Z</dcterms:modified>
</cp:coreProperties>
</file>